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embeddedFontLst>
    <p:embeddedFont>
      <p:font typeface="Advent Pro Light" panose="020B0604020202020204" charset="0"/>
      <p:regular r:id="rId11"/>
      <p:bold r:id="rId12"/>
      <p:italic r:id="rId13"/>
      <p:boldItalic r:id="rId14"/>
    </p:embeddedFont>
    <p:embeddedFont>
      <p:font typeface="Anton" pitchFamily="2" charset="0"/>
      <p:regular r:id="rId15"/>
    </p:embeddedFont>
    <p:embeddedFont>
      <p:font typeface="Calibri" panose="020F0502020204030204" pitchFamily="34" charset="0"/>
      <p:regular r:id="rId16"/>
      <p:bold r:id="rId17"/>
      <p:italic r:id="rId18"/>
      <p:boldItalic r:id="rId19"/>
    </p:embeddedFont>
    <p:embeddedFont>
      <p:font typeface="Fira Sans Condensed" panose="020B0503050000020004" pitchFamily="34" charset="0"/>
      <p:regular r:id="rId20"/>
      <p:bold r:id="rId21"/>
      <p:italic r:id="rId22"/>
      <p:boldItalic r:id="rId23"/>
    </p:embeddedFont>
    <p:embeddedFont>
      <p:font typeface="Fira Sans Condensed Light" panose="020B0403050000020004" pitchFamily="34" charset="0"/>
      <p:regular r:id="rId24"/>
      <p:bold r:id="rId25"/>
      <p:italic r:id="rId26"/>
      <p:boldItalic r:id="rId27"/>
    </p:embeddedFont>
    <p:embeddedFont>
      <p:font typeface="Josefin Slab" pitchFamily="2" charset="0"/>
      <p:regular r:id="rId28"/>
      <p:bold r:id="rId29"/>
      <p:italic r:id="rId30"/>
      <p:boldItalic r:id="rId31"/>
    </p:embeddedFont>
    <p:embeddedFont>
      <p:font typeface="Rajdhani" panose="020B0604020202020204" charset="0"/>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867" y="6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font" Target="fonts/font11.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font" Target="fonts/font23.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schemas.openxmlformats.org/officeDocument/2006/relationships/viewProps" Target="viewProps.xml"/></Relationships>
</file>

<file path=ppt/media/image1.jpg>
</file>

<file path=ppt/media/image2.jpg>
</file>

<file path=ppt/media/image3.jpg>
</file>

<file path=ppt/media/image4.jp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8a6ee8a1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708a6ee8a1_0_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07831624b8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07831624b8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07831624b8_1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07831624b8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708a6ee8a1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07831624b8_1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07831624b8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07831624b8_1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07831624b8_1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
        <p:cNvGrpSpPr/>
        <p:nvPr/>
      </p:nvGrpSpPr>
      <p:grpSpPr>
        <a:xfrm>
          <a:off x="0" y="0"/>
          <a:ext cx="0" cy="0"/>
          <a:chOff x="0" y="0"/>
          <a:chExt cx="0" cy="0"/>
        </a:xfrm>
      </p:grpSpPr>
      <p:sp>
        <p:nvSpPr>
          <p:cNvPr id="38" name="Google Shape;38;p12"/>
          <p:cNvSpPr txBox="1">
            <a:spLocks noGrp="1"/>
          </p:cNvSpPr>
          <p:nvPr>
            <p:ph type="title" hasCustomPrompt="1"/>
          </p:nvPr>
        </p:nvSpPr>
        <p:spPr>
          <a:xfrm>
            <a:off x="311700" y="2062500"/>
            <a:ext cx="8520600" cy="111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2"/>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sz="1400"/>
            </a:lvl1pPr>
            <a:lvl2pPr marL="914400" lvl="1" indent="-304800" algn="ctr">
              <a:spcBef>
                <a:spcPts val="160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BLANK_1_1_1_1_1">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7"/>
          <p:cNvSpPr txBox="1">
            <a:spLocks noGrp="1"/>
          </p:cNvSpPr>
          <p:nvPr>
            <p:ph type="subTitle" idx="1"/>
          </p:nvPr>
        </p:nvSpPr>
        <p:spPr>
          <a:xfrm>
            <a:off x="6006000" y="2320225"/>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0" name="Google Shape;70;p17"/>
          <p:cNvSpPr txBox="1">
            <a:spLocks noGrp="1"/>
          </p:cNvSpPr>
          <p:nvPr>
            <p:ph type="subTitle" idx="2"/>
          </p:nvPr>
        </p:nvSpPr>
        <p:spPr>
          <a:xfrm>
            <a:off x="6006000" y="3478616"/>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1" name="Google Shape;71;p17"/>
          <p:cNvSpPr txBox="1">
            <a:spLocks noGrp="1"/>
          </p:cNvSpPr>
          <p:nvPr>
            <p:ph type="title" hasCustomPrompt="1"/>
          </p:nvPr>
        </p:nvSpPr>
        <p:spPr>
          <a:xfrm>
            <a:off x="6006000" y="1954025"/>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2" name="Google Shape;72;p17"/>
          <p:cNvSpPr txBox="1">
            <a:spLocks noGrp="1"/>
          </p:cNvSpPr>
          <p:nvPr>
            <p:ph type="title" idx="3" hasCustomPrompt="1"/>
          </p:nvPr>
        </p:nvSpPr>
        <p:spPr>
          <a:xfrm>
            <a:off x="6006000" y="3100474"/>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3" name="Google Shape;73;p17"/>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a:off x="916225"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6" name="Google Shape;76;p18"/>
          <p:cNvSpPr txBox="1">
            <a:spLocks noGrp="1"/>
          </p:cNvSpPr>
          <p:nvPr>
            <p:ph type="subTitle" idx="1"/>
          </p:nvPr>
        </p:nvSpPr>
        <p:spPr>
          <a:xfrm>
            <a:off x="786275" y="19094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7" name="Google Shape;77;p18"/>
          <p:cNvSpPr txBox="1">
            <a:spLocks noGrp="1"/>
          </p:cNvSpPr>
          <p:nvPr>
            <p:ph type="title" idx="2"/>
          </p:nvPr>
        </p:nvSpPr>
        <p:spPr>
          <a:xfrm>
            <a:off x="6298374"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8" name="Google Shape;78;p18"/>
          <p:cNvSpPr txBox="1">
            <a:spLocks noGrp="1"/>
          </p:cNvSpPr>
          <p:nvPr>
            <p:ph type="subTitle" idx="3"/>
          </p:nvPr>
        </p:nvSpPr>
        <p:spPr>
          <a:xfrm>
            <a:off x="6080425"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9" name="Google Shape;79;p18"/>
          <p:cNvSpPr txBox="1">
            <a:spLocks noGrp="1"/>
          </p:cNvSpPr>
          <p:nvPr>
            <p:ph type="title" idx="4"/>
          </p:nvPr>
        </p:nvSpPr>
        <p:spPr>
          <a:xfrm>
            <a:off x="3607299"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0" name="Google Shape;80;p18"/>
          <p:cNvSpPr txBox="1">
            <a:spLocks noGrp="1"/>
          </p:cNvSpPr>
          <p:nvPr>
            <p:ph type="subTitle" idx="5"/>
          </p:nvPr>
        </p:nvSpPr>
        <p:spPr>
          <a:xfrm>
            <a:off x="3389350"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1" name="Google Shape;81;p18"/>
          <p:cNvSpPr txBox="1">
            <a:spLocks noGrp="1"/>
          </p:cNvSpPr>
          <p:nvPr>
            <p:ph type="title" idx="6"/>
          </p:nvPr>
        </p:nvSpPr>
        <p:spPr>
          <a:xfrm>
            <a:off x="3607299"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2" name="Google Shape;82;p18"/>
          <p:cNvSpPr txBox="1">
            <a:spLocks noGrp="1"/>
          </p:cNvSpPr>
          <p:nvPr>
            <p:ph type="subTitle" idx="7"/>
          </p:nvPr>
        </p:nvSpPr>
        <p:spPr>
          <a:xfrm>
            <a:off x="3389350"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3" name="Google Shape;83;p18"/>
          <p:cNvSpPr txBox="1">
            <a:spLocks noGrp="1"/>
          </p:cNvSpPr>
          <p:nvPr>
            <p:ph type="title" idx="8"/>
          </p:nvPr>
        </p:nvSpPr>
        <p:spPr>
          <a:xfrm>
            <a:off x="916225"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4" name="Google Shape;84;p18"/>
          <p:cNvSpPr txBox="1">
            <a:spLocks noGrp="1"/>
          </p:cNvSpPr>
          <p:nvPr>
            <p:ph type="subTitle" idx="9"/>
          </p:nvPr>
        </p:nvSpPr>
        <p:spPr>
          <a:xfrm>
            <a:off x="786325" y="33322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5" name="Google Shape;85;p18"/>
          <p:cNvSpPr txBox="1">
            <a:spLocks noGrp="1"/>
          </p:cNvSpPr>
          <p:nvPr>
            <p:ph type="title" idx="13"/>
          </p:nvPr>
        </p:nvSpPr>
        <p:spPr>
          <a:xfrm>
            <a:off x="6495924" y="3872763"/>
            <a:ext cx="14463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6" name="Google Shape;86;p18"/>
          <p:cNvSpPr txBox="1">
            <a:spLocks noGrp="1"/>
          </p:cNvSpPr>
          <p:nvPr>
            <p:ph type="subTitle" idx="14"/>
          </p:nvPr>
        </p:nvSpPr>
        <p:spPr>
          <a:xfrm>
            <a:off x="6080425"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7" name="Google Shape;87;p18"/>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BLANK_1_1_1_1_1_1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9"/>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0" name="Google Shape;90;p19"/>
          <p:cNvSpPr txBox="1">
            <a:spLocks noGrp="1"/>
          </p:cNvSpPr>
          <p:nvPr>
            <p:ph type="subTitle" idx="1"/>
          </p:nvPr>
        </p:nvSpPr>
        <p:spPr>
          <a:xfrm>
            <a:off x="2561975" y="2225200"/>
            <a:ext cx="4020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1" name="Google Shape;91;p19"/>
          <p:cNvSpPr txBox="1"/>
          <p:nvPr/>
        </p:nvSpPr>
        <p:spPr>
          <a:xfrm>
            <a:off x="2813425" y="3796475"/>
            <a:ext cx="3517500" cy="5694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CREDITS: This presentation template was created by </a:t>
            </a:r>
            <a:r>
              <a:rPr lang="en" sz="900" b="1">
                <a:solidFill>
                  <a:schemeClr val="lt2"/>
                </a:solidFill>
                <a:uFill>
                  <a:noFill/>
                </a:uFill>
                <a:latin typeface="Fira Sans Condensed"/>
                <a:ea typeface="Fira Sans Condensed"/>
                <a:cs typeface="Fira Sans Condensed"/>
                <a:sym typeface="Fira Sans Condensed"/>
                <a:hlinkClick r:id="rId3">
                  <a:extLst>
                    <a:ext uri="{A12FA001-AC4F-418D-AE19-62706E023703}">
                      <ahyp:hlinkClr xmlns:ahyp="http://schemas.microsoft.com/office/drawing/2018/hyperlinkcolor" val="tx"/>
                    </a:ext>
                  </a:extLst>
                </a:hlinkClick>
              </a:rPr>
              <a:t>Slidesgo</a:t>
            </a:r>
            <a:r>
              <a:rPr lang="en" sz="900">
                <a:solidFill>
                  <a:schemeClr val="lt2"/>
                </a:solidFill>
                <a:latin typeface="Fira Sans Condensed Light"/>
                <a:ea typeface="Fira Sans Condensed Light"/>
                <a:cs typeface="Fira Sans Condensed Light"/>
                <a:sym typeface="Fira Sans Condensed Light"/>
              </a:rPr>
              <a:t>, including icons by </a:t>
            </a:r>
            <a:r>
              <a:rPr lang="en" sz="900" b="1">
                <a:solidFill>
                  <a:schemeClr val="lt2"/>
                </a:solidFill>
                <a:uFill>
                  <a:noFill/>
                </a:uFill>
                <a:latin typeface="Fira Sans Condensed"/>
                <a:ea typeface="Fira Sans Condensed"/>
                <a:cs typeface="Fira Sans Condensed"/>
                <a:sym typeface="Fira Sans Condensed"/>
                <a:hlinkClick r:id="rId4">
                  <a:extLst>
                    <a:ext uri="{A12FA001-AC4F-418D-AE19-62706E023703}">
                      <ahyp:hlinkClr xmlns:ahyp="http://schemas.microsoft.com/office/drawing/2018/hyperlinkcolor" val="tx"/>
                    </a:ext>
                  </a:extLst>
                </a:hlinkClick>
              </a:rPr>
              <a:t>Flaticon</a:t>
            </a:r>
            <a:r>
              <a:rPr lang="en" sz="900">
                <a:solidFill>
                  <a:schemeClr val="lt2"/>
                </a:solidFill>
                <a:latin typeface="Fira Sans Condensed Light"/>
                <a:ea typeface="Fira Sans Condensed Light"/>
                <a:cs typeface="Fira Sans Condensed Light"/>
                <a:sym typeface="Fira Sans Condensed Light"/>
              </a:rPr>
              <a:t>, and infographics &amp; images by </a:t>
            </a:r>
            <a:r>
              <a:rPr lang="en" sz="900" b="1">
                <a:solidFill>
                  <a:schemeClr val="lt2"/>
                </a:solidFill>
                <a:uFill>
                  <a:noFill/>
                </a:uFill>
                <a:latin typeface="Fira Sans Condensed"/>
                <a:ea typeface="Fira Sans Condensed"/>
                <a:cs typeface="Fira Sans Condensed"/>
                <a:sym typeface="Fira Sans Condensed"/>
                <a:hlinkClick r:id="rId5">
                  <a:extLst>
                    <a:ext uri="{A12FA001-AC4F-418D-AE19-62706E023703}">
                      <ahyp:hlinkClr xmlns:ahyp="http://schemas.microsoft.com/office/drawing/2018/hyperlinkcolor" val="tx"/>
                    </a:ext>
                  </a:extLst>
                </a:hlinkClick>
              </a:rPr>
              <a:t>Freepik</a:t>
            </a:r>
            <a:r>
              <a:rPr lang="en" sz="900">
                <a:solidFill>
                  <a:schemeClr val="lt2"/>
                </a:solidFill>
                <a:latin typeface="Fira Sans Condensed Light"/>
                <a:ea typeface="Fira Sans Condensed Light"/>
                <a:cs typeface="Fira Sans Condensed Light"/>
                <a:sym typeface="Fira Sans Condensed Light"/>
              </a:rPr>
              <a:t>. </a:t>
            </a:r>
            <a:endParaRPr sz="900">
              <a:solidFill>
                <a:schemeClr val="lt2"/>
              </a:solidFill>
              <a:latin typeface="Fira Sans Condensed Light"/>
              <a:ea typeface="Fira Sans Condensed Light"/>
              <a:cs typeface="Fira Sans Condensed Light"/>
              <a:sym typeface="Fira Sans Condensed Light"/>
            </a:endParaRPr>
          </a:p>
          <a:p>
            <a:pPr marL="0" lvl="0" indent="0" algn="ctr" rtl="0">
              <a:spcBef>
                <a:spcPts val="300"/>
              </a:spcBef>
              <a:spcAft>
                <a:spcPts val="0"/>
              </a:spcAft>
              <a:buNone/>
            </a:pPr>
            <a:endParaRPr sz="900">
              <a:solidFill>
                <a:schemeClr val="lt2"/>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18" name="Google Shape;18;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9" name="Google Shape;19;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20" name="Google Shape;20;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21" name="Google Shape;21;p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98" name="Google Shape;98;p22"/>
          <p:cNvSpPr txBox="1">
            <a:spLocks noGrp="1"/>
          </p:cNvSpPr>
          <p:nvPr>
            <p:ph type="ctrTitle"/>
          </p:nvPr>
        </p:nvSpPr>
        <p:spPr>
          <a:xfrm>
            <a:off x="227950" y="1023075"/>
            <a:ext cx="5899800" cy="106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900" dirty="0">
                <a:latin typeface="Rajdhani"/>
                <a:ea typeface="Rajdhani"/>
                <a:cs typeface="Rajdhani"/>
                <a:sym typeface="Rajdhani"/>
              </a:rPr>
              <a:t>AI Customer Analyzer</a:t>
            </a:r>
            <a:br>
              <a:rPr lang="en" sz="2900" dirty="0">
                <a:latin typeface="Rajdhani"/>
                <a:ea typeface="Rajdhani"/>
                <a:cs typeface="Rajdhani"/>
                <a:sym typeface="Rajdhani"/>
              </a:rPr>
            </a:br>
            <a:r>
              <a:rPr lang="en" sz="2900" dirty="0">
                <a:latin typeface="Rajdhani"/>
                <a:ea typeface="Rajdhani"/>
                <a:cs typeface="Rajdhani"/>
                <a:sym typeface="Rajdhani"/>
              </a:rPr>
              <a:t>(The Project AIMVCA)</a:t>
            </a:r>
            <a:endParaRPr sz="2900" dirty="0">
              <a:latin typeface="Rajdhani"/>
              <a:ea typeface="Rajdhani"/>
              <a:cs typeface="Rajdhani"/>
              <a:sym typeface="Rajdhani"/>
            </a:endParaRPr>
          </a:p>
          <a:p>
            <a:pPr marL="0" lvl="0" indent="0" algn="l" rtl="0">
              <a:spcBef>
                <a:spcPts val="0"/>
              </a:spcBef>
              <a:spcAft>
                <a:spcPts val="0"/>
              </a:spcAft>
              <a:buNone/>
            </a:pPr>
            <a:endParaRPr sz="2900" dirty="0">
              <a:latin typeface="Rajdhani"/>
              <a:ea typeface="Rajdhani"/>
              <a:cs typeface="Rajdhani"/>
              <a:sym typeface="Rajdhani"/>
            </a:endParaRPr>
          </a:p>
        </p:txBody>
      </p:sp>
      <p:sp>
        <p:nvSpPr>
          <p:cNvPr id="99" name="Google Shape;99;p22"/>
          <p:cNvSpPr txBox="1">
            <a:spLocks noGrp="1"/>
          </p:cNvSpPr>
          <p:nvPr>
            <p:ph type="subTitle" idx="1"/>
          </p:nvPr>
        </p:nvSpPr>
        <p:spPr>
          <a:xfrm>
            <a:off x="227950" y="1789801"/>
            <a:ext cx="7745618" cy="434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600" dirty="0">
                <a:latin typeface="Fira Sans Condensed Light"/>
                <a:ea typeface="Fira Sans Condensed Light"/>
                <a:cs typeface="Fira Sans Condensed Light"/>
                <a:sym typeface="Fira Sans Condensed Light"/>
              </a:rPr>
              <a:t>An Artificial Intelligence System That Analyzes Customers Using Computer Vision </a:t>
            </a:r>
            <a:endParaRPr sz="1600" dirty="0">
              <a:latin typeface="Fira Sans Condensed Light"/>
              <a:ea typeface="Fira Sans Condensed Light"/>
              <a:cs typeface="Fira Sans Condensed Light"/>
              <a:sym typeface="Fira Sans Condensed Light"/>
            </a:endParaRPr>
          </a:p>
        </p:txBody>
      </p:sp>
      <p:pic>
        <p:nvPicPr>
          <p:cNvPr id="100" name="Google Shape;100;p22"/>
          <p:cNvPicPr preferRelativeResize="0"/>
          <p:nvPr/>
        </p:nvPicPr>
        <p:blipFill rotWithShape="1">
          <a:blip r:embed="rId4">
            <a:alphaModFix/>
          </a:blip>
          <a:srcRect l="6664" t="4858" r="6220" b="5495"/>
          <a:stretch/>
        </p:blipFill>
        <p:spPr>
          <a:xfrm>
            <a:off x="6444200" y="2365127"/>
            <a:ext cx="2699800" cy="2778380"/>
          </a:xfrm>
          <a:prstGeom prst="rect">
            <a:avLst/>
          </a:prstGeom>
          <a:noFill/>
          <a:ln>
            <a:noFill/>
          </a:ln>
        </p:spPr>
      </p:pic>
      <p:sp>
        <p:nvSpPr>
          <p:cNvPr id="3" name="Google Shape;99;p22">
            <a:extLst>
              <a:ext uri="{FF2B5EF4-FFF2-40B4-BE49-F238E27FC236}">
                <a16:creationId xmlns:a16="http://schemas.microsoft.com/office/drawing/2014/main" id="{6E13F38C-41DE-ADD1-C645-8507B7C175FA}"/>
              </a:ext>
            </a:extLst>
          </p:cNvPr>
          <p:cNvSpPr txBox="1">
            <a:spLocks/>
          </p:cNvSpPr>
          <p:nvPr/>
        </p:nvSpPr>
        <p:spPr>
          <a:xfrm>
            <a:off x="227950" y="2365127"/>
            <a:ext cx="5655841" cy="16436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2800"/>
              <a:buFont typeface="Fira Sans Condensed Light"/>
              <a:buNone/>
              <a:defRPr sz="1400" b="0" i="0" u="none" strike="noStrike" cap="none">
                <a:solidFill>
                  <a:schemeClr val="lt2"/>
                </a:solidFill>
                <a:latin typeface="Advent Pro Light"/>
                <a:ea typeface="Advent Pro Light"/>
                <a:cs typeface="Advent Pro Light"/>
                <a:sym typeface="Advent Pro Light"/>
              </a:defRPr>
            </a:lvl1pPr>
            <a:lvl2pPr marL="914400" marR="0" lvl="1"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lnSpc>
                <a:spcPct val="150000"/>
              </a:lnSpc>
            </a:pP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Project Executive: Dr. </a:t>
            </a:r>
            <a:r>
              <a:rPr lang="en-US" sz="1600" dirty="0" err="1">
                <a:latin typeface="Calibri" panose="020F0502020204030204" pitchFamily="34" charset="0"/>
                <a:ea typeface="Calibri" panose="020F0502020204030204" pitchFamily="34" charset="0"/>
                <a:cs typeface="Calibri" panose="020F0502020204030204" pitchFamily="34" charset="0"/>
                <a:sym typeface="Fira Sans Condensed Light"/>
              </a:rPr>
              <a:t>Yasas</a:t>
            </a: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 Jayaweera</a:t>
            </a:r>
          </a:p>
          <a:p>
            <a:pPr marL="0" indent="0">
              <a:lnSpc>
                <a:spcPct val="150000"/>
              </a:lnSpc>
            </a:pP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Project Manager: Gunarakulan Gunaretnam (2208408)</a:t>
            </a:r>
          </a:p>
          <a:p>
            <a:pPr marL="0" indent="0">
              <a:lnSpc>
                <a:spcPct val="150000"/>
              </a:lnSpc>
            </a:pP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Startup Manager: Sangeetha </a:t>
            </a:r>
            <a:r>
              <a:rPr lang="en-US" sz="1600" dirty="0" err="1">
                <a:latin typeface="Calibri" panose="020F0502020204030204" pitchFamily="34" charset="0"/>
                <a:ea typeface="Calibri" panose="020F0502020204030204" pitchFamily="34" charset="0"/>
                <a:cs typeface="Calibri" panose="020F0502020204030204" pitchFamily="34" charset="0"/>
                <a:sym typeface="Fira Sans Condensed Light"/>
              </a:rPr>
              <a:t>Thangavadivel</a:t>
            </a: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 (2135801)</a:t>
            </a:r>
          </a:p>
          <a:p>
            <a:pPr marL="0" indent="0">
              <a:lnSpc>
                <a:spcPct val="150000"/>
              </a:lnSpc>
            </a:pP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Risk Manager: Haritha </a:t>
            </a:r>
            <a:r>
              <a:rPr lang="en-US" sz="1600" dirty="0" err="1">
                <a:latin typeface="Calibri" panose="020F0502020204030204" pitchFamily="34" charset="0"/>
                <a:ea typeface="Calibri" panose="020F0502020204030204" pitchFamily="34" charset="0"/>
                <a:cs typeface="Calibri" panose="020F0502020204030204" pitchFamily="34" charset="0"/>
                <a:sym typeface="Fira Sans Condensed Light"/>
              </a:rPr>
              <a:t>Thavarajah</a:t>
            </a: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 (2211320)</a:t>
            </a:r>
          </a:p>
          <a:p>
            <a:pPr marL="0" indent="0">
              <a:lnSpc>
                <a:spcPct val="150000"/>
              </a:lnSpc>
            </a:pP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Schedule Manager: </a:t>
            </a:r>
            <a:r>
              <a:rPr lang="en-US" sz="1600" dirty="0" err="1">
                <a:latin typeface="Calibri" panose="020F0502020204030204" pitchFamily="34" charset="0"/>
                <a:ea typeface="Calibri" panose="020F0502020204030204" pitchFamily="34" charset="0"/>
                <a:cs typeface="Calibri" panose="020F0502020204030204" pitchFamily="34" charset="0"/>
                <a:sym typeface="Fira Sans Condensed Light"/>
              </a:rPr>
              <a:t>MathumithaArasakulasoorian</a:t>
            </a: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 (2211336)</a:t>
            </a:r>
          </a:p>
          <a:p>
            <a:pPr marL="0" indent="0">
              <a:lnSpc>
                <a:spcPct val="150000"/>
              </a:lnSpc>
            </a:pP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Quality Manager: </a:t>
            </a:r>
            <a:r>
              <a:rPr lang="en-US" sz="1600" dirty="0" err="1">
                <a:latin typeface="Calibri" panose="020F0502020204030204" pitchFamily="34" charset="0"/>
                <a:ea typeface="Calibri" panose="020F0502020204030204" pitchFamily="34" charset="0"/>
                <a:cs typeface="Calibri" panose="020F0502020204030204" pitchFamily="34" charset="0"/>
                <a:sym typeface="Fira Sans Condensed Light"/>
              </a:rPr>
              <a:t>Delaxsan</a:t>
            </a: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 Raj </a:t>
            </a:r>
            <a:r>
              <a:rPr lang="en-US" sz="1600" dirty="0" err="1">
                <a:latin typeface="Calibri" panose="020F0502020204030204" pitchFamily="34" charset="0"/>
                <a:ea typeface="Calibri" panose="020F0502020204030204" pitchFamily="34" charset="0"/>
                <a:cs typeface="Calibri" panose="020F0502020204030204" pitchFamily="34" charset="0"/>
                <a:sym typeface="Fira Sans Condensed Light"/>
              </a:rPr>
              <a:t>Sathiyanesan</a:t>
            </a:r>
            <a:r>
              <a:rPr lang="en-US" sz="1600" dirty="0">
                <a:latin typeface="Calibri" panose="020F0502020204030204" pitchFamily="34" charset="0"/>
                <a:ea typeface="Calibri" panose="020F0502020204030204" pitchFamily="34" charset="0"/>
                <a:cs typeface="Calibri" panose="020F0502020204030204" pitchFamily="34" charset="0"/>
                <a:sym typeface="Fira Sans Condensed Light"/>
              </a:rPr>
              <a:t> (2211294)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23"/>
          <p:cNvSpPr txBox="1">
            <a:spLocks noGrp="1"/>
          </p:cNvSpPr>
          <p:nvPr>
            <p:ph type="title"/>
          </p:nvPr>
        </p:nvSpPr>
        <p:spPr>
          <a:xfrm>
            <a:off x="757250" y="287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t>CONTENTS</a:t>
            </a:r>
            <a:endParaRPr sz="3000"/>
          </a:p>
        </p:txBody>
      </p:sp>
      <p:sp>
        <p:nvSpPr>
          <p:cNvPr id="106" name="Google Shape;106;p23"/>
          <p:cNvSpPr txBox="1">
            <a:spLocks noGrp="1"/>
          </p:cNvSpPr>
          <p:nvPr>
            <p:ph type="title"/>
          </p:nvPr>
        </p:nvSpPr>
        <p:spPr>
          <a:xfrm>
            <a:off x="445425" y="975975"/>
            <a:ext cx="8263200" cy="25038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 sz="1800"/>
              <a:t>Introduction</a:t>
            </a:r>
            <a:endParaRPr sz="1800"/>
          </a:p>
          <a:p>
            <a:pPr marL="457200" lvl="0" indent="-342900" algn="l" rtl="0">
              <a:lnSpc>
                <a:spcPct val="150000"/>
              </a:lnSpc>
              <a:spcBef>
                <a:spcPts val="0"/>
              </a:spcBef>
              <a:spcAft>
                <a:spcPts val="0"/>
              </a:spcAft>
              <a:buSzPts val="1800"/>
              <a:buChar char="●"/>
            </a:pPr>
            <a:r>
              <a:rPr lang="en" sz="1800"/>
              <a:t>Scope of Work</a:t>
            </a:r>
            <a:endParaRPr sz="1800"/>
          </a:p>
          <a:p>
            <a:pPr marL="457200" lvl="0" indent="-342900" algn="l" rtl="0">
              <a:lnSpc>
                <a:spcPct val="150000"/>
              </a:lnSpc>
              <a:spcBef>
                <a:spcPts val="0"/>
              </a:spcBef>
              <a:spcAft>
                <a:spcPts val="0"/>
              </a:spcAft>
              <a:buSzPts val="1800"/>
              <a:buChar char="●"/>
            </a:pPr>
            <a:r>
              <a:rPr lang="en" sz="1800"/>
              <a:t>Features of the System</a:t>
            </a:r>
            <a:endParaRPr sz="1800"/>
          </a:p>
          <a:p>
            <a:pPr marL="457200" lvl="0" indent="-342900" algn="l" rtl="0">
              <a:lnSpc>
                <a:spcPct val="150000"/>
              </a:lnSpc>
              <a:spcBef>
                <a:spcPts val="0"/>
              </a:spcBef>
              <a:spcAft>
                <a:spcPts val="0"/>
              </a:spcAft>
              <a:buSzPts val="1800"/>
              <a:buChar char="●"/>
            </a:pPr>
            <a:r>
              <a:rPr lang="en" sz="1800"/>
              <a:t>Technical Requirements</a:t>
            </a:r>
            <a:endParaRPr sz="1800"/>
          </a:p>
          <a:p>
            <a:pPr marL="457200" lvl="0" indent="-342900" algn="l" rtl="0">
              <a:lnSpc>
                <a:spcPct val="150000"/>
              </a:lnSpc>
              <a:spcBef>
                <a:spcPts val="0"/>
              </a:spcBef>
              <a:spcAft>
                <a:spcPts val="0"/>
              </a:spcAft>
              <a:buSzPts val="1800"/>
              <a:buChar char="●"/>
            </a:pPr>
            <a:r>
              <a:rPr lang="en" sz="1800"/>
              <a:t>Benefits of the System</a:t>
            </a:r>
            <a:endParaRPr sz="1800"/>
          </a:p>
          <a:p>
            <a:pPr marL="457200" lvl="0" indent="-342900" algn="l" rtl="0">
              <a:lnSpc>
                <a:spcPct val="150000"/>
              </a:lnSpc>
              <a:spcBef>
                <a:spcPts val="0"/>
              </a:spcBef>
              <a:spcAft>
                <a:spcPts val="0"/>
              </a:spcAft>
              <a:buSzPts val="1800"/>
              <a:buChar char="●"/>
            </a:pPr>
            <a:r>
              <a:rPr lang="en" sz="1800"/>
              <a:t>Conclusion</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4"/>
          <p:cNvSpPr txBox="1">
            <a:spLocks noGrp="1"/>
          </p:cNvSpPr>
          <p:nvPr>
            <p:ph type="title"/>
          </p:nvPr>
        </p:nvSpPr>
        <p:spPr>
          <a:xfrm>
            <a:off x="2655325" y="204250"/>
            <a:ext cx="3398100" cy="64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112" name="Google Shape;112;p24"/>
          <p:cNvSpPr txBox="1"/>
          <p:nvPr/>
        </p:nvSpPr>
        <p:spPr>
          <a:xfrm>
            <a:off x="92825" y="1076975"/>
            <a:ext cx="8615700" cy="8313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a:solidFill>
                  <a:srgbClr val="F2F2F2"/>
                </a:solidFill>
              </a:rPr>
              <a:t>The client DreamSpace Marketplace is looking to develop an AI customer analyzer system to explore their computer attributes such as number of customers visits their premises, gender and age ranges, emotions of customer when they enter and their race and etc. </a:t>
            </a:r>
            <a:endParaRPr>
              <a:solidFill>
                <a:srgbClr val="F2F2F2"/>
              </a:solidFill>
            </a:endParaRPr>
          </a:p>
        </p:txBody>
      </p:sp>
      <p:pic>
        <p:nvPicPr>
          <p:cNvPr id="113" name="Google Shape;113;p24"/>
          <p:cNvPicPr preferRelativeResize="0"/>
          <p:nvPr/>
        </p:nvPicPr>
        <p:blipFill rotWithShape="1">
          <a:blip r:embed="rId4">
            <a:alphaModFix/>
          </a:blip>
          <a:srcRect b="7227"/>
          <a:stretch/>
        </p:blipFill>
        <p:spPr>
          <a:xfrm>
            <a:off x="2066975" y="2131200"/>
            <a:ext cx="5486400" cy="2474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7"/>
        <p:cNvGrpSpPr/>
        <p:nvPr/>
      </p:nvGrpSpPr>
      <p:grpSpPr>
        <a:xfrm>
          <a:off x="0" y="0"/>
          <a:ext cx="0" cy="0"/>
          <a:chOff x="0" y="0"/>
          <a:chExt cx="0" cy="0"/>
        </a:xfrm>
      </p:grpSpPr>
      <p:sp>
        <p:nvSpPr>
          <p:cNvPr id="118" name="Google Shape;118;p25"/>
          <p:cNvSpPr txBox="1">
            <a:spLocks noGrp="1"/>
          </p:cNvSpPr>
          <p:nvPr>
            <p:ph type="title"/>
          </p:nvPr>
        </p:nvSpPr>
        <p:spPr>
          <a:xfrm>
            <a:off x="2266425" y="204250"/>
            <a:ext cx="5350500" cy="64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Scope of the Project</a:t>
            </a:r>
            <a:endParaRPr/>
          </a:p>
        </p:txBody>
      </p:sp>
      <p:sp>
        <p:nvSpPr>
          <p:cNvPr id="119" name="Google Shape;119;p25"/>
          <p:cNvSpPr txBox="1"/>
          <p:nvPr/>
        </p:nvSpPr>
        <p:spPr>
          <a:xfrm>
            <a:off x="92825" y="1076975"/>
            <a:ext cx="8615700" cy="23397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
                <a:solidFill>
                  <a:srgbClr val="F2F2F2"/>
                </a:solidFill>
              </a:rPr>
              <a:t>The scope of this project includes the development of an AI customer analyzer system that uses computer vision and machine learning to perform customer analyzation.</a:t>
            </a:r>
            <a:br>
              <a:rPr lang="en">
                <a:solidFill>
                  <a:srgbClr val="F2F2F2"/>
                </a:solidFill>
              </a:rPr>
            </a:br>
            <a:endParaRPr>
              <a:solidFill>
                <a:srgbClr val="F2F2F2"/>
              </a:solidFill>
            </a:endParaRPr>
          </a:p>
          <a:p>
            <a:pPr marL="457200" lvl="0" indent="-317500" algn="l" rtl="0">
              <a:lnSpc>
                <a:spcPct val="150000"/>
              </a:lnSpc>
              <a:spcBef>
                <a:spcPts val="0"/>
              </a:spcBef>
              <a:spcAft>
                <a:spcPts val="0"/>
              </a:spcAft>
              <a:buClr>
                <a:srgbClr val="F2F2F2"/>
              </a:buClr>
              <a:buSzPts val="1400"/>
              <a:buChar char="●"/>
            </a:pPr>
            <a:r>
              <a:rPr lang="en">
                <a:solidFill>
                  <a:srgbClr val="F2F2F2"/>
                </a:solidFill>
              </a:rPr>
              <a:t>Provide an effective way to explore customers.</a:t>
            </a:r>
            <a:endParaRPr>
              <a:solidFill>
                <a:srgbClr val="F2F2F2"/>
              </a:solidFill>
            </a:endParaRPr>
          </a:p>
          <a:p>
            <a:pPr marL="457200" lvl="0" indent="-317500" algn="l" rtl="0">
              <a:lnSpc>
                <a:spcPct val="150000"/>
              </a:lnSpc>
              <a:spcBef>
                <a:spcPts val="0"/>
              </a:spcBef>
              <a:spcAft>
                <a:spcPts val="0"/>
              </a:spcAft>
              <a:buClr>
                <a:srgbClr val="F2F2F2"/>
              </a:buClr>
              <a:buSzPts val="1400"/>
              <a:buChar char="●"/>
            </a:pPr>
            <a:r>
              <a:rPr lang="en">
                <a:solidFill>
                  <a:srgbClr val="F2F2F2"/>
                </a:solidFill>
              </a:rPr>
              <a:t>Improve productivities via analyzing customers.</a:t>
            </a:r>
            <a:endParaRPr>
              <a:solidFill>
                <a:srgbClr val="F2F2F2"/>
              </a:solidFill>
            </a:endParaRPr>
          </a:p>
          <a:p>
            <a:pPr marL="457200" lvl="0" indent="-317500" algn="l" rtl="0">
              <a:lnSpc>
                <a:spcPct val="150000"/>
              </a:lnSpc>
              <a:spcBef>
                <a:spcPts val="0"/>
              </a:spcBef>
              <a:spcAft>
                <a:spcPts val="0"/>
              </a:spcAft>
              <a:buClr>
                <a:srgbClr val="F2F2F2"/>
              </a:buClr>
              <a:buSzPts val="1400"/>
              <a:buChar char="●"/>
            </a:pPr>
            <a:r>
              <a:rPr lang="en">
                <a:solidFill>
                  <a:srgbClr val="F2F2F2"/>
                </a:solidFill>
              </a:rPr>
              <a:t>Provide customers needs in future,</a:t>
            </a:r>
            <a:endParaRPr>
              <a:solidFill>
                <a:srgbClr val="F2F2F2"/>
              </a:solidFill>
            </a:endParaRPr>
          </a:p>
          <a:p>
            <a:pPr marL="457200" lvl="0" indent="-317500" algn="l" rtl="0">
              <a:lnSpc>
                <a:spcPct val="150000"/>
              </a:lnSpc>
              <a:spcBef>
                <a:spcPts val="0"/>
              </a:spcBef>
              <a:spcAft>
                <a:spcPts val="0"/>
              </a:spcAft>
              <a:buClr>
                <a:srgbClr val="F2F2F2"/>
              </a:buClr>
              <a:buSzPts val="1400"/>
              <a:buChar char="●"/>
            </a:pPr>
            <a:r>
              <a:rPr lang="en">
                <a:solidFill>
                  <a:srgbClr val="F2F2F2"/>
                </a:solidFill>
              </a:rPr>
              <a:t>Help organization to decide what goods will be sold.  </a:t>
            </a:r>
            <a:endParaRPr>
              <a:solidFill>
                <a:srgbClr val="F2F2F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3"/>
        <p:cNvGrpSpPr/>
        <p:nvPr/>
      </p:nvGrpSpPr>
      <p:grpSpPr>
        <a:xfrm>
          <a:off x="0" y="0"/>
          <a:ext cx="0" cy="0"/>
          <a:chOff x="0" y="0"/>
          <a:chExt cx="0" cy="0"/>
        </a:xfrm>
      </p:grpSpPr>
      <p:sp>
        <p:nvSpPr>
          <p:cNvPr id="124" name="Google Shape;124;p26"/>
          <p:cNvSpPr txBox="1">
            <a:spLocks noGrp="1"/>
          </p:cNvSpPr>
          <p:nvPr>
            <p:ph type="title"/>
          </p:nvPr>
        </p:nvSpPr>
        <p:spPr>
          <a:xfrm>
            <a:off x="1794325" y="187675"/>
            <a:ext cx="6168000" cy="64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Features of the Project</a:t>
            </a:r>
            <a:endParaRPr/>
          </a:p>
        </p:txBody>
      </p:sp>
      <p:sp>
        <p:nvSpPr>
          <p:cNvPr id="125" name="Google Shape;125;p26"/>
          <p:cNvSpPr txBox="1"/>
          <p:nvPr/>
        </p:nvSpPr>
        <p:spPr>
          <a:xfrm>
            <a:off x="92825" y="1076975"/>
            <a:ext cx="8615700" cy="26628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
                <a:solidFill>
                  <a:srgbClr val="F2F2F2"/>
                </a:solidFill>
              </a:rPr>
              <a:t>The scope of this project includes the development of an AI security bot that uses computer vision and machine learning to perform the following tasks:</a:t>
            </a:r>
            <a:endParaRPr>
              <a:solidFill>
                <a:srgbClr val="F2F2F2"/>
              </a:solidFill>
            </a:endParaRPr>
          </a:p>
          <a:p>
            <a:pPr marL="0" lvl="0" indent="0" algn="just" rtl="0">
              <a:lnSpc>
                <a:spcPct val="150000"/>
              </a:lnSpc>
              <a:spcBef>
                <a:spcPts val="0"/>
              </a:spcBef>
              <a:spcAft>
                <a:spcPts val="0"/>
              </a:spcAft>
              <a:buNone/>
            </a:pPr>
            <a:endParaRPr>
              <a:solidFill>
                <a:srgbClr val="F2F2F2"/>
              </a:solidFill>
            </a:endParaRPr>
          </a:p>
          <a:p>
            <a:pPr marL="457200" lvl="0" indent="-317500" algn="l" rtl="0">
              <a:lnSpc>
                <a:spcPct val="150000"/>
              </a:lnSpc>
              <a:spcBef>
                <a:spcPts val="0"/>
              </a:spcBef>
              <a:spcAft>
                <a:spcPts val="0"/>
              </a:spcAft>
              <a:buClr>
                <a:srgbClr val="F2F2F2"/>
              </a:buClr>
              <a:buSzPts val="1400"/>
              <a:buChar char="●"/>
            </a:pPr>
            <a:r>
              <a:rPr lang="en">
                <a:solidFill>
                  <a:srgbClr val="F2F2F2"/>
                </a:solidFill>
              </a:rPr>
              <a:t>Welcome visitors as they enter the premises.</a:t>
            </a:r>
            <a:endParaRPr>
              <a:solidFill>
                <a:srgbClr val="F2F2F2"/>
              </a:solidFill>
            </a:endParaRPr>
          </a:p>
          <a:p>
            <a:pPr marL="457200" lvl="0" indent="-317500" algn="l" rtl="0">
              <a:lnSpc>
                <a:spcPct val="150000"/>
              </a:lnSpc>
              <a:spcBef>
                <a:spcPts val="0"/>
              </a:spcBef>
              <a:spcAft>
                <a:spcPts val="0"/>
              </a:spcAft>
              <a:buClr>
                <a:srgbClr val="F2F2F2"/>
              </a:buClr>
              <a:buSzPts val="1400"/>
              <a:buChar char="●"/>
            </a:pPr>
            <a:r>
              <a:rPr lang="en">
                <a:solidFill>
                  <a:srgbClr val="F2F2F2"/>
                </a:solidFill>
              </a:rPr>
              <a:t>Count the number of visitors.</a:t>
            </a:r>
            <a:endParaRPr>
              <a:solidFill>
                <a:srgbClr val="F2F2F2"/>
              </a:solidFill>
            </a:endParaRPr>
          </a:p>
          <a:p>
            <a:pPr marL="457200" lvl="0" indent="-317500" algn="l" rtl="0">
              <a:lnSpc>
                <a:spcPct val="150000"/>
              </a:lnSpc>
              <a:spcBef>
                <a:spcPts val="0"/>
              </a:spcBef>
              <a:spcAft>
                <a:spcPts val="0"/>
              </a:spcAft>
              <a:buClr>
                <a:srgbClr val="F2F2F2"/>
              </a:buClr>
              <a:buSzPts val="1400"/>
              <a:buChar char="●"/>
            </a:pPr>
            <a:r>
              <a:rPr lang="en">
                <a:solidFill>
                  <a:srgbClr val="F2F2F2"/>
                </a:solidFill>
              </a:rPr>
              <a:t>Predict the age range, gender, and mood of visitors using computer vision and machine learning algorithms.</a:t>
            </a:r>
            <a:endParaRPr>
              <a:solidFill>
                <a:srgbClr val="F2F2F2"/>
              </a:solidFill>
            </a:endParaRPr>
          </a:p>
          <a:p>
            <a:pPr marL="457200" lvl="0" indent="-317500" algn="l" rtl="0">
              <a:lnSpc>
                <a:spcPct val="150000"/>
              </a:lnSpc>
              <a:spcBef>
                <a:spcPts val="0"/>
              </a:spcBef>
              <a:spcAft>
                <a:spcPts val="0"/>
              </a:spcAft>
              <a:buClr>
                <a:srgbClr val="F2F2F2"/>
              </a:buClr>
              <a:buSzPts val="1400"/>
              <a:buChar char="●"/>
            </a:pPr>
            <a:r>
              <a:rPr lang="en">
                <a:solidFill>
                  <a:srgbClr val="F2F2F2"/>
                </a:solidFill>
              </a:rPr>
              <a:t>Provide reminders to visitors to wear a face mask if necessary.</a:t>
            </a:r>
            <a:endParaRPr sz="1600">
              <a:solidFill>
                <a:srgbClr val="F2F2F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9"/>
        <p:cNvGrpSpPr/>
        <p:nvPr/>
      </p:nvGrpSpPr>
      <p:grpSpPr>
        <a:xfrm>
          <a:off x="0" y="0"/>
          <a:ext cx="0" cy="0"/>
          <a:chOff x="0" y="0"/>
          <a:chExt cx="0" cy="0"/>
        </a:xfrm>
      </p:grpSpPr>
      <p:sp>
        <p:nvSpPr>
          <p:cNvPr id="130" name="Google Shape;130;p27"/>
          <p:cNvSpPr txBox="1">
            <a:spLocks noGrp="1"/>
          </p:cNvSpPr>
          <p:nvPr>
            <p:ph type="title"/>
          </p:nvPr>
        </p:nvSpPr>
        <p:spPr>
          <a:xfrm>
            <a:off x="1511713" y="1452625"/>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Visitor Counting:</a:t>
            </a:r>
            <a:endParaRPr/>
          </a:p>
        </p:txBody>
      </p:sp>
      <p:sp>
        <p:nvSpPr>
          <p:cNvPr id="131" name="Google Shape;131;p27"/>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200">
                <a:solidFill>
                  <a:srgbClr val="F2F2F2"/>
                </a:solidFill>
                <a:latin typeface="Arial"/>
                <a:ea typeface="Arial"/>
                <a:cs typeface="Arial"/>
                <a:sym typeface="Arial"/>
              </a:rPr>
              <a:t>The system should accurately count the number of visitors entering.</a:t>
            </a:r>
            <a:endParaRPr sz="1200">
              <a:solidFill>
                <a:srgbClr val="F2F2F2"/>
              </a:solidFill>
              <a:latin typeface="Arial"/>
              <a:ea typeface="Arial"/>
              <a:cs typeface="Arial"/>
              <a:sym typeface="Arial"/>
            </a:endParaRPr>
          </a:p>
          <a:p>
            <a:pPr marL="0" lvl="0" indent="0" algn="l" rtl="0">
              <a:lnSpc>
                <a:spcPct val="100000"/>
              </a:lnSpc>
              <a:spcBef>
                <a:spcPts val="0"/>
              </a:spcBef>
              <a:spcAft>
                <a:spcPts val="1600"/>
              </a:spcAft>
              <a:buNone/>
            </a:pPr>
            <a:endParaRPr>
              <a:solidFill>
                <a:srgbClr val="F2F2F2"/>
              </a:solidFill>
            </a:endParaRPr>
          </a:p>
        </p:txBody>
      </p:sp>
      <p:sp>
        <p:nvSpPr>
          <p:cNvPr id="132" name="Google Shape;132;p27"/>
          <p:cNvSpPr txBox="1">
            <a:spLocks noGrp="1"/>
          </p:cNvSpPr>
          <p:nvPr>
            <p:ph type="title" idx="2"/>
          </p:nvPr>
        </p:nvSpPr>
        <p:spPr>
          <a:xfrm>
            <a:off x="4846966" y="1790825"/>
            <a:ext cx="40443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Age, Gender, Mood and Race Prediction: </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sp>
        <p:nvSpPr>
          <p:cNvPr id="133" name="Google Shape;133;p27"/>
          <p:cNvSpPr txBox="1">
            <a:spLocks noGrp="1"/>
          </p:cNvSpPr>
          <p:nvPr>
            <p:ph type="subTitle" idx="3"/>
          </p:nvPr>
        </p:nvSpPr>
        <p:spPr>
          <a:xfrm>
            <a:off x="4846993" y="1968525"/>
            <a:ext cx="36600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The system should use computer vision and machine learning algorithms to predict the age range, gender, and mood of visitors.</a:t>
            </a:r>
            <a:endParaRPr/>
          </a:p>
          <a:p>
            <a:pPr marL="0" lvl="0" indent="0" algn="l" rtl="0">
              <a:lnSpc>
                <a:spcPct val="100000"/>
              </a:lnSpc>
              <a:spcBef>
                <a:spcPts val="1600"/>
              </a:spcBef>
              <a:spcAft>
                <a:spcPts val="0"/>
              </a:spcAft>
              <a:buNone/>
            </a:pPr>
            <a:endParaRPr/>
          </a:p>
          <a:p>
            <a:pPr marL="0" lvl="0" indent="0" algn="l" rtl="0">
              <a:lnSpc>
                <a:spcPct val="100000"/>
              </a:lnSpc>
              <a:spcBef>
                <a:spcPts val="1600"/>
              </a:spcBef>
              <a:spcAft>
                <a:spcPts val="1600"/>
              </a:spcAft>
              <a:buNone/>
            </a:pPr>
            <a:endParaRPr/>
          </a:p>
        </p:txBody>
      </p:sp>
      <p:sp>
        <p:nvSpPr>
          <p:cNvPr id="134" name="Google Shape;134;p27"/>
          <p:cNvSpPr txBox="1">
            <a:spLocks noGrp="1"/>
          </p:cNvSpPr>
          <p:nvPr>
            <p:ph type="title" idx="4"/>
          </p:nvPr>
        </p:nvSpPr>
        <p:spPr>
          <a:xfrm>
            <a:off x="2768313" y="2877450"/>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Mask Reminder: </a:t>
            </a:r>
            <a:endParaRPr/>
          </a:p>
        </p:txBody>
      </p:sp>
      <p:sp>
        <p:nvSpPr>
          <p:cNvPr id="135" name="Google Shape;135;p27"/>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The system should remind visitors to wear a mask if necessary.</a:t>
            </a:r>
            <a:endParaRPr/>
          </a:p>
        </p:txBody>
      </p:sp>
      <p:sp>
        <p:nvSpPr>
          <p:cNvPr id="136" name="Google Shape;136;p27"/>
          <p:cNvSpPr txBox="1">
            <a:spLocks noGrp="1"/>
          </p:cNvSpPr>
          <p:nvPr>
            <p:ph type="title" idx="6"/>
          </p:nvPr>
        </p:nvSpPr>
        <p:spPr>
          <a:xfrm>
            <a:off x="6100575" y="2878075"/>
            <a:ext cx="28929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UI-friendly Interface: </a:t>
            </a:r>
            <a:endParaRPr/>
          </a:p>
        </p:txBody>
      </p:sp>
      <p:sp>
        <p:nvSpPr>
          <p:cNvPr id="137" name="Google Shape;137;p27"/>
          <p:cNvSpPr txBox="1">
            <a:spLocks noGrp="1"/>
          </p:cNvSpPr>
          <p:nvPr>
            <p:ph type="subTitle" idx="7"/>
          </p:nvPr>
        </p:nvSpPr>
        <p:spPr>
          <a:xfrm>
            <a:off x="6100575" y="3205050"/>
            <a:ext cx="28929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The system should have a user-friendly interface that allows easy interaction with visitors.</a:t>
            </a:r>
            <a:endParaRPr/>
          </a:p>
        </p:txBody>
      </p:sp>
      <p:sp>
        <p:nvSpPr>
          <p:cNvPr id="138" name="Google Shape;138;p27"/>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39" name="Google Shape;139;p27"/>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40" name="Google Shape;140;p27"/>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41" name="Google Shape;141;p27"/>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142" name="Google Shape;142;p27"/>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43" name="Google Shape;143;p27"/>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44" name="Google Shape;144;p27"/>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45" name="Google Shape;145;p27"/>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
        <p:nvSpPr>
          <p:cNvPr id="146" name="Google Shape;146;p27"/>
          <p:cNvSpPr txBox="1">
            <a:spLocks noGrp="1"/>
          </p:cNvSpPr>
          <p:nvPr>
            <p:ph type="title"/>
          </p:nvPr>
        </p:nvSpPr>
        <p:spPr>
          <a:xfrm>
            <a:off x="1433500" y="289025"/>
            <a:ext cx="5830800" cy="509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Features of the Project</a:t>
            </a:r>
            <a:endParaRPr sz="4800"/>
          </a:p>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1580500" y="174825"/>
            <a:ext cx="6131700" cy="644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Technical Requirements</a:t>
            </a:r>
            <a:endParaRPr/>
          </a:p>
        </p:txBody>
      </p:sp>
      <p:sp>
        <p:nvSpPr>
          <p:cNvPr id="152" name="Google Shape;152;p28"/>
          <p:cNvSpPr txBox="1"/>
          <p:nvPr/>
        </p:nvSpPr>
        <p:spPr>
          <a:xfrm>
            <a:off x="427000" y="1179800"/>
            <a:ext cx="8124000" cy="1285200"/>
          </a:xfrm>
          <a:prstGeom prst="rect">
            <a:avLst/>
          </a:prstGeom>
          <a:noFill/>
          <a:ln>
            <a:noFill/>
          </a:ln>
        </p:spPr>
        <p:txBody>
          <a:bodyPr spcFirstLastPara="1" wrap="square" lIns="91425" tIns="91425" rIns="91425" bIns="91425" anchor="t" anchorCtr="0">
            <a:spAutoFit/>
          </a:bodyPr>
          <a:lstStyle/>
          <a:p>
            <a:pPr marL="457200" lvl="0" indent="-311150" algn="l" rtl="0">
              <a:lnSpc>
                <a:spcPct val="150000"/>
              </a:lnSpc>
              <a:spcBef>
                <a:spcPts val="0"/>
              </a:spcBef>
              <a:spcAft>
                <a:spcPts val="0"/>
              </a:spcAft>
              <a:buClr>
                <a:srgbClr val="F2F2F2"/>
              </a:buClr>
              <a:buSzPts val="1300"/>
              <a:buChar char="●"/>
            </a:pPr>
            <a:r>
              <a:rPr lang="en" sz="1300">
                <a:solidFill>
                  <a:srgbClr val="F2F2F2"/>
                </a:solidFill>
              </a:rPr>
              <a:t>The system should be developed using Python, computer vision, and machine learning libraries such as OpenCV and TensorFlow. MERN</a:t>
            </a:r>
            <a:endParaRPr sz="1300">
              <a:solidFill>
                <a:srgbClr val="F2F2F2"/>
              </a:solidFill>
            </a:endParaRPr>
          </a:p>
          <a:p>
            <a:pPr marL="457200" lvl="0" indent="-311150" algn="l" rtl="0">
              <a:lnSpc>
                <a:spcPct val="150000"/>
              </a:lnSpc>
              <a:spcBef>
                <a:spcPts val="0"/>
              </a:spcBef>
              <a:spcAft>
                <a:spcPts val="0"/>
              </a:spcAft>
              <a:buClr>
                <a:srgbClr val="F2F2F2"/>
              </a:buClr>
              <a:buSzPts val="1300"/>
              <a:buChar char="●"/>
            </a:pPr>
            <a:r>
              <a:rPr lang="en" sz="1300">
                <a:solidFill>
                  <a:srgbClr val="F2F2F2"/>
                </a:solidFill>
              </a:rPr>
              <a:t>The system should use deep learning algorithms such as convolutional neural networks (CNNs) for age, gender, and mood prediction.</a:t>
            </a:r>
            <a:endParaRPr sz="1500">
              <a:solidFill>
                <a:srgbClr val="F2F2F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6"/>
        <p:cNvGrpSpPr/>
        <p:nvPr/>
      </p:nvGrpSpPr>
      <p:grpSpPr>
        <a:xfrm>
          <a:off x="0" y="0"/>
          <a:ext cx="0" cy="0"/>
          <a:chOff x="0" y="0"/>
          <a:chExt cx="0" cy="0"/>
        </a:xfrm>
      </p:grpSpPr>
      <p:sp>
        <p:nvSpPr>
          <p:cNvPr id="157" name="Google Shape;157;p29"/>
          <p:cNvSpPr txBox="1">
            <a:spLocks noGrp="1"/>
          </p:cNvSpPr>
          <p:nvPr>
            <p:ph type="title"/>
          </p:nvPr>
        </p:nvSpPr>
        <p:spPr>
          <a:xfrm>
            <a:off x="2820275" y="2192900"/>
            <a:ext cx="2778600" cy="644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Conclusion</a:t>
            </a:r>
            <a:endParaRPr/>
          </a:p>
        </p:txBody>
      </p:sp>
    </p:spTree>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398</Words>
  <Application>Microsoft Office PowerPoint</Application>
  <PresentationFormat>On-screen Show (16:9)</PresentationFormat>
  <Paragraphs>47</Paragraphs>
  <Slides>8</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Fira Sans Condensed Light</vt:lpstr>
      <vt:lpstr>Josefin Slab</vt:lpstr>
      <vt:lpstr>Arial</vt:lpstr>
      <vt:lpstr>Anton</vt:lpstr>
      <vt:lpstr>Rajdhani</vt:lpstr>
      <vt:lpstr>Calibri</vt:lpstr>
      <vt:lpstr>Advent Pro Light</vt:lpstr>
      <vt:lpstr>Fira Sans Condensed</vt:lpstr>
      <vt:lpstr>Ai Tech Agency by Slidesgo</vt:lpstr>
      <vt:lpstr>AI Customer Analyzer (The Project AIMVCA) </vt:lpstr>
      <vt:lpstr>CONTENTS</vt:lpstr>
      <vt:lpstr>Introduction</vt:lpstr>
      <vt:lpstr>Scope of the Project</vt:lpstr>
      <vt:lpstr>Features of the Project</vt:lpstr>
      <vt:lpstr>Visitor Counting:</vt:lpstr>
      <vt:lpstr>Technical Requirements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Customer Analyzer (The Project AIMVCA) </dc:title>
  <cp:lastModifiedBy>Gunarakulan Gunaretnam</cp:lastModifiedBy>
  <cp:revision>4</cp:revision>
  <dcterms:modified xsi:type="dcterms:W3CDTF">2023-03-29T12:34:50Z</dcterms:modified>
</cp:coreProperties>
</file>